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8"/>
  </p:notesMasterIdLst>
  <p:handoutMasterIdLst>
    <p:handoutMasterId r:id="rId9"/>
  </p:handoutMasterIdLst>
  <p:sldIdLst>
    <p:sldId id="259" r:id="rId2"/>
    <p:sldId id="264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85C"/>
    <a:srgbClr val="DDA147"/>
    <a:srgbClr val="B54C2D"/>
    <a:srgbClr val="B66952"/>
    <a:srgbClr val="B56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23C087-0983-4DEF-A9AE-6BE86BCAE80F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E9FAC7-E494-409B-96D4-B306F1C257C3}" type="datetime1">
              <a:rPr lang="sr-Latn-RS" smtClean="0"/>
              <a:t>17.10.2022.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0E5FF01D-6E7E-40F6-9DDE-33688D078A20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2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31735B-41C7-4D8A-9456-7A922390207D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4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CB9E23-1169-4E04-9223-7F6D0D7CF555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4876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CB9E23-1169-4E04-9223-7F6D0D7CF555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1199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CB9E23-1169-4E04-9223-7F6D0D7CF555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9263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CB9E23-1169-4E04-9223-7F6D0D7CF555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52570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CB9E23-1169-4E04-9223-7F6D0D7CF555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462731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F34357-134E-4F47-887F-3DB98ADD5EC7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97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2ADBCA-E52C-4196-91EE-2EBC089901B5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B86CFB-8220-4CA0-B2E1-BDC7A5BF30BF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0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4D4CF8-CF47-4D47-A1CC-784E040BB3BF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96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C1CC3-AB65-461D-B43E-D2984DCEB486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2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BE9FA4-806A-4F3C-9D1D-FABB07C52159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97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741519-E594-497B-A7EB-87205A187CEE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3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C75321-84ED-4E24-8D4E-28AB2B0546D3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9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0BD521-16DC-4EFB-AB3A-524AF85C8A94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58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0E759F-2EE4-4706-9C2E-EAD5A9F83DBC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6CB9E23-1169-4E04-9223-7F6D0D7CF555}" type="datetime1">
              <a:rPr lang="sr-Latn-RS" smtClean="0"/>
              <a:t>17.10.2022.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ly.ws/uNt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hazcroatia" TargetMode="External"/><Relationship Id="rId5" Type="http://schemas.openxmlformats.org/officeDocument/2006/relationships/hyperlink" Target="https://www.facebook.com/hazcroatia" TargetMode="External"/><Relationship Id="rId4" Type="http://schemas.openxmlformats.org/officeDocument/2006/relationships/hyperlink" Target="https://www.hazregrutacij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2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FCFC975-3850-B6AC-1A4F-9498F91EF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613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5000" dirty="0">
                <a:solidFill>
                  <a:srgbClr val="FFFFFF"/>
                </a:solidFill>
              </a:rPr>
              <a:t>Hrvatska </a:t>
            </a:r>
            <a:r>
              <a:rPr lang="en-US" sz="5000" dirty="0" err="1">
                <a:solidFill>
                  <a:srgbClr val="FFFFFF"/>
                </a:solidFill>
              </a:rPr>
              <a:t>akademska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zajednica</a:t>
            </a:r>
            <a:endParaRPr lang="hr" sz="50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REGRUTACIJE </a:t>
            </a:r>
          </a:p>
          <a:p>
            <a:pPr rtl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NOVIH </a:t>
            </a:r>
          </a:p>
          <a:p>
            <a:pPr rtl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STUDENATA</a:t>
            </a:r>
            <a:endParaRPr lang="hr">
              <a:solidFill>
                <a:srgbClr val="FFFFFF"/>
              </a:solidFill>
            </a:endParaRPr>
          </a:p>
        </p:txBody>
      </p:sp>
      <p:cxnSp>
        <p:nvCxnSpPr>
          <p:cNvPr id="51" name="Straight Connector 34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rvatska akademska zajednica – Dobrodošli na naše mrežne stranice">
            <a:extLst>
              <a:ext uri="{FF2B5EF4-FFF2-40B4-BE49-F238E27FC236}">
                <a16:creationId xmlns:a16="http://schemas.microsoft.com/office/drawing/2014/main" id="{5B4B045E-0018-9BE1-C327-B70F37CD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0" y="399459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7014F-F89A-E507-B6C2-D53D6F695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844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60C99CC-A167-3907-0DBE-EF833DFD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9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2" name="Straight Connector 3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3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013A93-B05D-DB91-380F-0B95EC8A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95" y="287765"/>
            <a:ext cx="2835464" cy="7780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O </a:t>
            </a:r>
            <a:r>
              <a:rPr lang="en-US" sz="2800" dirty="0" err="1">
                <a:solidFill>
                  <a:srgbClr val="262626"/>
                </a:solidFill>
              </a:rPr>
              <a:t>nama</a:t>
            </a: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C2104EC-09EA-6192-C24E-06923BE85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836" y="1257994"/>
            <a:ext cx="3582641" cy="49904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najstarija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najveća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studentska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udruga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osnovana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1990. g.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djelujemo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razini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Zagreba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Rijeke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Osijeka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Splita</a:t>
            </a:r>
            <a:endParaRPr lang="en-US" sz="1800" dirty="0">
              <a:solidFill>
                <a:srgbClr val="262626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Sveučilištu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Zagrebu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brojimo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ogranaka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Pravni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f.,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Medicinski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f.,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Filozofski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f.,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Ekonomski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f.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Fakultet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političkih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znanosti</a:t>
            </a:r>
            <a:endParaRPr lang="en-US" sz="1800" dirty="0">
              <a:solidFill>
                <a:srgbClr val="262626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cilj</a:t>
            </a:r>
            <a:r>
              <a:rPr lang="en-US" sz="180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borba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za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studentska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prava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razvitak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visokog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obrazovanja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promicanje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društvenog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znanstvenog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političkog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razvoja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te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stvaranje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dijaloga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pluralizma</a:t>
            </a:r>
            <a:r>
              <a:rPr lang="en-US" sz="1800" b="0" i="0" dirty="0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262626"/>
                </a:solidFill>
                <a:latin typeface="+mj-lt"/>
                <a:cs typeface="Times New Roman" panose="02020603050405020304" pitchFamily="18" charset="0"/>
              </a:rPr>
              <a:t>ideja</a:t>
            </a:r>
            <a:endParaRPr lang="en-US" sz="1800" dirty="0">
              <a:solidFill>
                <a:srgbClr val="262626"/>
              </a:solidFill>
              <a:latin typeface="+mj-lt"/>
              <a:cs typeface="Times New Roman" panose="02020603050405020304" pitchFamily="18" charset="0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C193710-5F45-4ACE-DF10-556AA1352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56" y="959320"/>
            <a:ext cx="5587749" cy="5587749"/>
          </a:xfrm>
          <a:prstGeom prst="rect">
            <a:avLst/>
          </a:prstGeom>
        </p:spPr>
      </p:pic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595FC9E1-EA33-1BF8-B9A7-39D39714BBFE}"/>
              </a:ext>
            </a:extLst>
          </p:cNvPr>
          <p:cNvCxnSpPr/>
          <p:nvPr/>
        </p:nvCxnSpPr>
        <p:spPr>
          <a:xfrm>
            <a:off x="1396169" y="1049669"/>
            <a:ext cx="2066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niOkvir 2">
            <a:extLst>
              <a:ext uri="{FF2B5EF4-FFF2-40B4-BE49-F238E27FC236}">
                <a16:creationId xmlns:a16="http://schemas.microsoft.com/office/drawing/2014/main" id="{308DBEF2-070A-2E66-57C0-A02860E3C180}"/>
              </a:ext>
            </a:extLst>
          </p:cNvPr>
          <p:cNvSpPr txBox="1"/>
          <p:nvPr/>
        </p:nvSpPr>
        <p:spPr>
          <a:xfrm>
            <a:off x="6891808" y="324012"/>
            <a:ext cx="318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HAZ </a:t>
            </a:r>
            <a:r>
              <a:rPr lang="en-US" b="1" u="sng" dirty="0" err="1"/>
              <a:t>Sveučilišta</a:t>
            </a:r>
            <a:r>
              <a:rPr lang="en-US" b="1" u="sng" dirty="0"/>
              <a:t> u </a:t>
            </a:r>
            <a:r>
              <a:rPr lang="en-US" b="1" u="sng" dirty="0" err="1"/>
              <a:t>Zagrebu</a:t>
            </a: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117748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77323988-68C0-4B0D-8286-8DE0800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0FB6368-6162-400C-9AC0-F58CF8525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7B5F496-894A-4677-BDE1-D0ABDCD98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66060984-F24C-454F-9216-18E3D5333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A65851C-43A8-4582-B23B-6411FE1B2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68D0762-2AD1-4A2A-AAB1-29818A943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B2ABF641-B59E-4DCE-936C-45E259320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3B07250-CCED-4350-BC55-46F640C20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F703DAFF-BCF0-4438-ABC0-9CACD2686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BD60FB0-8F44-4034-8D31-74618FF51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D1CA9E5D-B5F0-487E-B029-3B4DFB743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4E32A033-3230-47BE-ABC1-C3C540F87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6013A93-B05D-DB91-380F-0B95EC8A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350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Naš</a:t>
            </a:r>
            <a:r>
              <a:rPr lang="en-US" sz="4400" dirty="0"/>
              <a:t> rad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78C0DC0-3AE7-4C10-96E0-02E4FB0FF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504621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Rezervirano mjesto sadržaja 7" descr="Slika na kojoj se prikazuje tekst, osoba, poziranje, grupa&#10;&#10;Opis je automatski generiran">
            <a:extLst>
              <a:ext uri="{FF2B5EF4-FFF2-40B4-BE49-F238E27FC236}">
                <a16:creationId xmlns:a16="http://schemas.microsoft.com/office/drawing/2014/main" id="{56128949-87B2-C855-A32E-1EA2C82A7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r="-1" b="-1"/>
          <a:stretch/>
        </p:blipFill>
        <p:spPr>
          <a:xfrm>
            <a:off x="1256856" y="2837793"/>
            <a:ext cx="2489294" cy="2877237"/>
          </a:xfrm>
          <a:prstGeom prst="rect">
            <a:avLst/>
          </a:prstGeom>
        </p:spPr>
      </p:pic>
      <p:pic>
        <p:nvPicPr>
          <p:cNvPr id="12" name="Slika 11" descr="Slika na kojoj se prikazuje osoba, poziranje, grupa, pod&#10;&#10;Opis je automatski generiran">
            <a:extLst>
              <a:ext uri="{FF2B5EF4-FFF2-40B4-BE49-F238E27FC236}">
                <a16:creationId xmlns:a16="http://schemas.microsoft.com/office/drawing/2014/main" id="{B7D63291-07A2-33F1-C8B9-BFD8D76059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3794"/>
          <a:stretch/>
        </p:blipFill>
        <p:spPr>
          <a:xfrm>
            <a:off x="3825012" y="2837793"/>
            <a:ext cx="2405307" cy="1374675"/>
          </a:xfrm>
          <a:prstGeom prst="rect">
            <a:avLst/>
          </a:prstGeom>
        </p:spPr>
      </p:pic>
      <p:pic>
        <p:nvPicPr>
          <p:cNvPr id="14" name="Slika 13" descr="Slika na kojoj se prikazuje pod, osoba, na zatvorenom, strop&#10;&#10;Opis je automatski generiran">
            <a:extLst>
              <a:ext uri="{FF2B5EF4-FFF2-40B4-BE49-F238E27FC236}">
                <a16:creationId xmlns:a16="http://schemas.microsoft.com/office/drawing/2014/main" id="{E393D2CA-9B45-B098-0845-33D52D550C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 r="-4" b="14451"/>
          <a:stretch/>
        </p:blipFill>
        <p:spPr>
          <a:xfrm>
            <a:off x="3825012" y="4292566"/>
            <a:ext cx="2405307" cy="1422465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C2104EC-09EA-6192-C24E-06923BE85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6055" y="1552065"/>
            <a:ext cx="5059660" cy="46963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b="0" i="0" dirty="0" err="1"/>
              <a:t>uključuje</a:t>
            </a:r>
            <a:r>
              <a:rPr lang="en-US" sz="2000" b="0" i="0" dirty="0"/>
              <a:t> </a:t>
            </a:r>
            <a:r>
              <a:rPr lang="en-US" sz="2000" b="1" i="0" dirty="0" err="1"/>
              <a:t>organiziranje</a:t>
            </a:r>
            <a:r>
              <a:rPr lang="en-US" sz="2000" b="1" i="0" dirty="0"/>
              <a:t> </a:t>
            </a:r>
            <a:r>
              <a:rPr lang="en-US" sz="2000" b="1" i="0" dirty="0" err="1"/>
              <a:t>konferencija</a:t>
            </a:r>
            <a:r>
              <a:rPr lang="en-US" sz="2000" b="1" i="0" dirty="0"/>
              <a:t>, </a:t>
            </a:r>
            <a:r>
              <a:rPr lang="en-US" sz="2000" b="1" i="0" dirty="0" err="1"/>
              <a:t>radionica</a:t>
            </a:r>
            <a:r>
              <a:rPr lang="en-US" sz="2000" b="1" i="0" dirty="0"/>
              <a:t>, </a:t>
            </a:r>
            <a:r>
              <a:rPr lang="en-US" sz="2000" b="1" i="0" dirty="0" err="1"/>
              <a:t>predavanja</a:t>
            </a:r>
            <a:r>
              <a:rPr lang="en-US" sz="2000" b="1" i="0" dirty="0"/>
              <a:t>, </a:t>
            </a:r>
            <a:r>
              <a:rPr lang="en-US" sz="2000" b="1" i="0" dirty="0" err="1"/>
              <a:t>putovanja</a:t>
            </a:r>
            <a:r>
              <a:rPr lang="en-US" sz="2000" b="1" i="0" dirty="0"/>
              <a:t> </a:t>
            </a:r>
            <a:r>
              <a:rPr lang="en-US" sz="2000" b="1" i="0" dirty="0" err="1"/>
              <a:t>i</a:t>
            </a:r>
            <a:r>
              <a:rPr lang="en-US" sz="2000" b="1" i="0" dirty="0"/>
              <a:t> </a:t>
            </a:r>
            <a:r>
              <a:rPr lang="en-US" sz="2000" b="1" i="0" dirty="0" err="1"/>
              <a:t>raznih</a:t>
            </a:r>
            <a:r>
              <a:rPr lang="en-US" sz="2000" b="1" i="0" dirty="0"/>
              <a:t> </a:t>
            </a:r>
            <a:r>
              <a:rPr lang="en-US" sz="2000" b="1" i="0" dirty="0" err="1"/>
              <a:t>akademija</a:t>
            </a:r>
            <a:r>
              <a:rPr lang="en-US" sz="2000" b="1" i="0" dirty="0"/>
              <a:t> </a:t>
            </a:r>
            <a:r>
              <a:rPr lang="en-US" sz="2000" b="1" i="0" dirty="0" err="1"/>
              <a:t>te</a:t>
            </a:r>
            <a:r>
              <a:rPr lang="en-US" sz="2000" b="1" i="0" dirty="0"/>
              <a:t> </a:t>
            </a:r>
            <a:r>
              <a:rPr lang="en-US" sz="2000" b="1" i="0" dirty="0" err="1"/>
              <a:t>volontiranje</a:t>
            </a:r>
            <a:r>
              <a:rPr lang="en-US" sz="2000" b="1" i="0" dirty="0"/>
              <a:t> </a:t>
            </a:r>
            <a:r>
              <a:rPr lang="en-US" sz="2000" b="1" i="0" dirty="0" err="1"/>
              <a:t>i</a:t>
            </a:r>
            <a:r>
              <a:rPr lang="en-US" sz="2000" b="1" i="0" dirty="0"/>
              <a:t> </a:t>
            </a:r>
            <a:r>
              <a:rPr lang="en-US" sz="2000" b="1" i="0" dirty="0" err="1"/>
              <a:t>sudjelovanje</a:t>
            </a:r>
            <a:r>
              <a:rPr lang="en-US" sz="2000" b="1" i="0" dirty="0"/>
              <a:t> u </a:t>
            </a:r>
            <a:r>
              <a:rPr lang="en-US" sz="2000" b="1" i="0" dirty="0" err="1"/>
              <a:t>humanitarnim</a:t>
            </a:r>
            <a:r>
              <a:rPr lang="en-US" sz="2000" b="1" i="0" dirty="0"/>
              <a:t> </a:t>
            </a:r>
            <a:r>
              <a:rPr lang="en-US" sz="2000" b="1" i="0" dirty="0" err="1"/>
              <a:t>akcijama</a:t>
            </a:r>
            <a:endParaRPr lang="en-US" sz="2000" dirty="0"/>
          </a:p>
          <a:p>
            <a:pPr marL="285750" indent="-285750" algn="l">
              <a:buFont typeface="Arial"/>
              <a:buChar char="•"/>
            </a:pPr>
            <a:r>
              <a:rPr lang="en-US" sz="2000" dirty="0" err="1"/>
              <a:t>o</a:t>
            </a:r>
            <a:r>
              <a:rPr lang="en-US" sz="2000" b="0" i="0" dirty="0" err="1"/>
              <a:t>rganizirali</a:t>
            </a:r>
            <a:r>
              <a:rPr lang="en-US" sz="2000" b="0" i="0" dirty="0"/>
              <a:t> </a:t>
            </a:r>
            <a:r>
              <a:rPr lang="en-US" sz="2000" b="0" i="0" dirty="0" err="1"/>
              <a:t>smo</a:t>
            </a:r>
            <a:r>
              <a:rPr lang="en-US" sz="2000" b="0" i="0" dirty="0"/>
              <a:t> </a:t>
            </a:r>
            <a:r>
              <a:rPr lang="en-US" sz="2000" b="0" i="0" dirty="0" err="1"/>
              <a:t>projekte</a:t>
            </a:r>
            <a:r>
              <a:rPr lang="en-US" sz="2000" b="0" i="0" dirty="0"/>
              <a:t> </a:t>
            </a:r>
            <a:r>
              <a:rPr lang="en-US" sz="2000" b="0" i="0" dirty="0" err="1"/>
              <a:t>kao</a:t>
            </a:r>
            <a:r>
              <a:rPr lang="en-US" sz="2000" b="0" i="0" dirty="0"/>
              <a:t> </a:t>
            </a:r>
            <a:r>
              <a:rPr lang="en-US" sz="2000" b="0" i="0" dirty="0" err="1"/>
              <a:t>što</a:t>
            </a:r>
            <a:r>
              <a:rPr lang="en-US" sz="2000" b="0" i="0" dirty="0"/>
              <a:t> </a:t>
            </a:r>
            <a:r>
              <a:rPr lang="en-US" sz="2000" b="0" i="0" dirty="0" err="1"/>
              <a:t>su</a:t>
            </a:r>
            <a:r>
              <a:rPr lang="en-US" sz="2000" b="0" i="0" dirty="0"/>
              <a:t> </a:t>
            </a:r>
            <a:r>
              <a:rPr lang="en-US" sz="2000" b="0" i="0" dirty="0" err="1"/>
              <a:t>Poduzetnička</a:t>
            </a:r>
            <a:r>
              <a:rPr lang="en-US" sz="2000" b="0" i="0" dirty="0"/>
              <a:t> </a:t>
            </a:r>
            <a:r>
              <a:rPr lang="en-US" sz="2000" b="0" i="0" dirty="0" err="1"/>
              <a:t>i</a:t>
            </a:r>
            <a:r>
              <a:rPr lang="en-US" sz="2000" b="0" i="0" dirty="0"/>
              <a:t> </a:t>
            </a:r>
            <a:r>
              <a:rPr lang="en-US" sz="2000" b="0" i="0" dirty="0" err="1"/>
              <a:t>Investicijska</a:t>
            </a:r>
            <a:r>
              <a:rPr lang="en-US" sz="2000" b="0" i="0" dirty="0"/>
              <a:t> </a:t>
            </a:r>
            <a:r>
              <a:rPr lang="en-US" sz="2000" b="0" i="0" dirty="0" err="1"/>
              <a:t>akademija</a:t>
            </a:r>
            <a:r>
              <a:rPr lang="en-US" sz="2000" b="0" i="0" dirty="0"/>
              <a:t>, </a:t>
            </a:r>
            <a:r>
              <a:rPr lang="en-US" sz="2000" b="0" i="0" dirty="0" err="1"/>
              <a:t>kongres</a:t>
            </a:r>
            <a:r>
              <a:rPr lang="en-US" sz="2000" b="0" i="0" dirty="0"/>
              <a:t> </a:t>
            </a:r>
            <a:r>
              <a:rPr lang="en-US" sz="2000" b="0" i="0" dirty="0" err="1"/>
              <a:t>Medicina</a:t>
            </a:r>
            <a:r>
              <a:rPr lang="en-US" sz="2000" b="0" i="0" dirty="0"/>
              <a:t> </a:t>
            </a:r>
            <a:r>
              <a:rPr lang="en-US" sz="2000" b="0" i="0" dirty="0" err="1"/>
              <a:t>svuda</a:t>
            </a:r>
            <a:r>
              <a:rPr lang="en-US" sz="2000" b="0" i="0" dirty="0"/>
              <a:t> </a:t>
            </a:r>
            <a:r>
              <a:rPr lang="en-US" sz="2000" b="0" i="0" dirty="0" err="1"/>
              <a:t>oko</a:t>
            </a:r>
            <a:r>
              <a:rPr lang="en-US" sz="2000" b="0" i="0" dirty="0"/>
              <a:t> </a:t>
            </a:r>
            <a:r>
              <a:rPr lang="en-US" sz="2000" b="0" i="0" dirty="0" err="1"/>
              <a:t>nas</a:t>
            </a:r>
            <a:r>
              <a:rPr lang="en-US" sz="2000" b="0" i="0" dirty="0"/>
              <a:t>, </a:t>
            </a:r>
            <a:r>
              <a:rPr lang="en-US" sz="2000" b="0" i="0" dirty="0" err="1"/>
              <a:t>Politička</a:t>
            </a:r>
            <a:r>
              <a:rPr lang="en-US" sz="2000" b="0" i="0" dirty="0"/>
              <a:t> </a:t>
            </a:r>
            <a:r>
              <a:rPr lang="en-US" sz="2000" b="0" i="0" dirty="0" err="1"/>
              <a:t>akademija</a:t>
            </a:r>
            <a:r>
              <a:rPr lang="en-US" sz="2000" b="0" i="0" dirty="0"/>
              <a:t> </a:t>
            </a:r>
            <a:r>
              <a:rPr lang="en-US" sz="2000" b="0" i="0" dirty="0" err="1"/>
              <a:t>i</a:t>
            </a:r>
            <a:r>
              <a:rPr lang="en-US" sz="2000" b="0" i="0" dirty="0"/>
              <a:t> </a:t>
            </a:r>
            <a:r>
              <a:rPr lang="en-US" sz="2000" b="0" i="0" dirty="0" err="1"/>
              <a:t>druge</a:t>
            </a:r>
            <a:endParaRPr lang="en-US" sz="2000" b="0" i="0" dirty="0"/>
          </a:p>
          <a:p>
            <a:pPr marL="285750" indent="-285750" algn="l">
              <a:buFont typeface="Arial"/>
              <a:buChar char="•"/>
            </a:pPr>
            <a:r>
              <a:rPr lang="en-US" sz="2000" dirty="0" err="1"/>
              <a:t>t</a:t>
            </a:r>
            <a:r>
              <a:rPr lang="en-US" sz="2000" b="0" i="0" dirty="0" err="1"/>
              <a:t>akođer</a:t>
            </a:r>
            <a:r>
              <a:rPr lang="en-US" sz="2000" b="0" i="0" dirty="0"/>
              <a:t>, </a:t>
            </a:r>
            <a:r>
              <a:rPr lang="en-US" sz="2000" b="0" i="0" dirty="0" err="1"/>
              <a:t>vodimo</a:t>
            </a:r>
            <a:r>
              <a:rPr lang="en-US" sz="2000" b="0" i="0" dirty="0"/>
              <a:t> </a:t>
            </a:r>
            <a:r>
              <a:rPr lang="en-US" sz="2000" b="0" i="0" dirty="0" err="1"/>
              <a:t>studentske</a:t>
            </a:r>
            <a:r>
              <a:rPr lang="en-US" sz="2000" b="0" i="0" dirty="0"/>
              <a:t> novine - </a:t>
            </a:r>
            <a:r>
              <a:rPr lang="en-US" sz="2000" b="0" i="0" dirty="0" err="1"/>
              <a:t>Glas</a:t>
            </a:r>
            <a:r>
              <a:rPr lang="en-US" sz="2000" b="0" i="0" dirty="0"/>
              <a:t> </a:t>
            </a:r>
            <a:r>
              <a:rPr lang="en-US" sz="2000" b="0" i="0" dirty="0" err="1"/>
              <a:t>studenta</a:t>
            </a:r>
            <a:r>
              <a:rPr lang="en-US" sz="2000" b="0" i="0" dirty="0"/>
              <a:t> </a:t>
            </a:r>
            <a:r>
              <a:rPr lang="en-US" sz="2000" b="0" i="0" dirty="0" err="1"/>
              <a:t>i</a:t>
            </a:r>
            <a:r>
              <a:rPr lang="en-US" sz="2000" b="0" i="0" dirty="0"/>
              <a:t> podcast </a:t>
            </a:r>
            <a:r>
              <a:rPr lang="en-US" sz="2000" b="0" i="0" dirty="0" err="1"/>
              <a:t>Studentelu</a:t>
            </a:r>
            <a:endParaRPr lang="en-US" sz="2000" dirty="0"/>
          </a:p>
        </p:txBody>
      </p:sp>
      <p:pic>
        <p:nvPicPr>
          <p:cNvPr id="3" name="Picture 2" descr="Hrvatska akademska zajednica – Dobrodošli na naše mrežne stranice">
            <a:extLst>
              <a:ext uri="{FF2B5EF4-FFF2-40B4-BE49-F238E27FC236}">
                <a16:creationId xmlns:a16="http://schemas.microsoft.com/office/drawing/2014/main" id="{6793AEA3-3ADB-CC0B-E58F-22A69D9E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5" y="103501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2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72E31E-41BB-F2BA-328A-CFC32327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vizija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994F74-201E-3B3F-6664-B508EE804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95154" cy="33718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rgbClr val="2C363A"/>
                </a:solidFill>
                <a:latin typeface="Garamond (tijelo)"/>
              </a:rPr>
              <a:t>ž</a:t>
            </a:r>
            <a:r>
              <a:rPr lang="hr-HR" b="0" i="0" dirty="0" err="1">
                <a:solidFill>
                  <a:srgbClr val="2C363A"/>
                </a:solidFill>
                <a:effectLst/>
                <a:latin typeface="Garamond (tijelo)"/>
              </a:rPr>
              <a:t>elja</a:t>
            </a:r>
            <a:r>
              <a:rPr lang="hr-HR" b="0" i="0" dirty="0">
                <a:solidFill>
                  <a:srgbClr val="2C363A"/>
                </a:solidFill>
                <a:effectLst/>
                <a:latin typeface="Garamond (tijelo)"/>
              </a:rPr>
              <a:t> nam je članovima pružiti </a:t>
            </a:r>
            <a:r>
              <a:rPr lang="hr-HR" b="1" i="0" dirty="0">
                <a:solidFill>
                  <a:srgbClr val="2C363A"/>
                </a:solidFill>
                <a:effectLst/>
                <a:latin typeface="Garamond (tijelo)"/>
              </a:rPr>
              <a:t>potrebne vještine za veći uspjeh na tržištu rada</a:t>
            </a:r>
            <a:r>
              <a:rPr lang="hr-HR" b="0" i="0" dirty="0">
                <a:solidFill>
                  <a:srgbClr val="2C363A"/>
                </a:solidFill>
                <a:effectLst/>
                <a:latin typeface="Garamond (tijelo)"/>
              </a:rPr>
              <a:t>, kao i osnažiti ih za konkretan</a:t>
            </a:r>
            <a:r>
              <a:rPr lang="hr-HR" b="1" i="0" dirty="0">
                <a:solidFill>
                  <a:srgbClr val="2C363A"/>
                </a:solidFill>
                <a:effectLst/>
                <a:latin typeface="Garamond (tijelo)"/>
              </a:rPr>
              <a:t> doprinos hrvatskom i europskom društvu</a:t>
            </a:r>
            <a:endParaRPr lang="en-US" b="1" i="0" dirty="0">
              <a:solidFill>
                <a:srgbClr val="2C363A"/>
              </a:solidFill>
              <a:effectLst/>
              <a:latin typeface="Garamond (tijelo)"/>
            </a:endParaRPr>
          </a:p>
          <a:p>
            <a:pPr>
              <a:lnSpc>
                <a:spcPct val="170000"/>
              </a:lnSpc>
            </a:pPr>
            <a:r>
              <a:rPr lang="en-US" dirty="0" err="1">
                <a:solidFill>
                  <a:srgbClr val="2C363A"/>
                </a:solidFill>
                <a:latin typeface="Garamond (tijelo)"/>
              </a:rPr>
              <a:t>i</a:t>
            </a:r>
            <a:r>
              <a:rPr lang="en-US" i="0" dirty="0" err="1">
                <a:solidFill>
                  <a:srgbClr val="2C363A"/>
                </a:solidFill>
                <a:effectLst/>
                <a:latin typeface="Garamond (tijelo)"/>
              </a:rPr>
              <a:t>mamo</a:t>
            </a:r>
            <a:r>
              <a:rPr lang="en-US" i="0" dirty="0">
                <a:solidFill>
                  <a:srgbClr val="2C363A"/>
                </a:solidFill>
                <a:effectLst/>
                <a:latin typeface="Garamond (tijelo)"/>
              </a:rPr>
              <a:t> </a:t>
            </a:r>
            <a:r>
              <a:rPr lang="en-US" i="0" dirty="0" err="1">
                <a:solidFill>
                  <a:srgbClr val="2C363A"/>
                </a:solidFill>
                <a:effectLst/>
                <a:latin typeface="Garamond (tijelo)"/>
              </a:rPr>
              <a:t>tendenciju</a:t>
            </a:r>
            <a:r>
              <a:rPr lang="en-US" i="0" dirty="0">
                <a:solidFill>
                  <a:srgbClr val="2C363A"/>
                </a:solidFill>
                <a:effectLst/>
                <a:latin typeface="Garamond (tijelo)"/>
              </a:rPr>
              <a:t> </a:t>
            </a:r>
            <a:r>
              <a:rPr lang="en-US" b="1" i="0" dirty="0" err="1">
                <a:solidFill>
                  <a:srgbClr val="2C363A"/>
                </a:solidFill>
                <a:effectLst/>
                <a:latin typeface="Garamond (tijelo)"/>
              </a:rPr>
              <a:t>osnovati</a:t>
            </a:r>
            <a:r>
              <a:rPr lang="en-US" b="1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b="1" dirty="0" err="1">
                <a:solidFill>
                  <a:srgbClr val="2C363A"/>
                </a:solidFill>
                <a:latin typeface="Garamond (tijelo)"/>
              </a:rPr>
              <a:t>nove</a:t>
            </a:r>
            <a:r>
              <a:rPr lang="en-US" b="1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b="1" dirty="0" err="1">
                <a:solidFill>
                  <a:srgbClr val="2C363A"/>
                </a:solidFill>
                <a:latin typeface="Garamond (tijelo)"/>
              </a:rPr>
              <a:t>ogranke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na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raznim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fakultetima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s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ciljem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pluralizma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ideja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,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uvažavanja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svakog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mišljenja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i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kreiranja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b="1" dirty="0" err="1">
                <a:solidFill>
                  <a:srgbClr val="2C363A"/>
                </a:solidFill>
                <a:latin typeface="Garamond (tijelo)"/>
              </a:rPr>
              <a:t>heterogene</a:t>
            </a:r>
            <a:r>
              <a:rPr lang="en-US" b="1" dirty="0">
                <a:solidFill>
                  <a:srgbClr val="2C363A"/>
                </a:solidFill>
                <a:latin typeface="Garamond (tijelo)"/>
              </a:rPr>
              <a:t>, no </a:t>
            </a:r>
            <a:r>
              <a:rPr lang="en-US" b="1" dirty="0" err="1">
                <a:solidFill>
                  <a:srgbClr val="2C363A"/>
                </a:solidFill>
                <a:latin typeface="Garamond (tijelo)"/>
              </a:rPr>
              <a:t>jedinstvene</a:t>
            </a:r>
            <a:r>
              <a:rPr lang="en-US" b="1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b="1" dirty="0" err="1">
                <a:solidFill>
                  <a:srgbClr val="2C363A"/>
                </a:solidFill>
                <a:latin typeface="Garamond (tijelo)"/>
              </a:rPr>
              <a:t>studentske</a:t>
            </a:r>
            <a:r>
              <a:rPr lang="en-US" b="1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b="1" dirty="0" err="1">
                <a:solidFill>
                  <a:srgbClr val="2C363A"/>
                </a:solidFill>
                <a:latin typeface="Garamond (tijelo)"/>
              </a:rPr>
              <a:t>zajednice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koja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unisono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teži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poboljšanju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položaja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studenata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u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kulturnim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i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akademskim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krugovima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kao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i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u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javnom</a:t>
            </a:r>
            <a:r>
              <a:rPr lang="en-US" dirty="0">
                <a:solidFill>
                  <a:srgbClr val="2C363A"/>
                </a:solidFill>
                <a:latin typeface="Garamond (tijelo)"/>
              </a:rPr>
              <a:t> </a:t>
            </a:r>
            <a:r>
              <a:rPr lang="en-US" dirty="0" err="1">
                <a:solidFill>
                  <a:srgbClr val="2C363A"/>
                </a:solidFill>
                <a:latin typeface="Garamond (tijelo)"/>
              </a:rPr>
              <a:t>životu</a:t>
            </a:r>
            <a:endParaRPr lang="en-US" i="0" dirty="0">
              <a:solidFill>
                <a:srgbClr val="2C363A"/>
              </a:solidFill>
              <a:effectLst/>
              <a:latin typeface="Garamond (tijelo)"/>
            </a:endParaRPr>
          </a:p>
          <a:p>
            <a:endParaRPr lang="en-US" b="1" i="0" dirty="0">
              <a:solidFill>
                <a:srgbClr val="2C363A"/>
              </a:solidFill>
              <a:effectLst/>
              <a:latin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Picture 2" descr="Hrvatska akademska zajednica – Dobrodošli na naše mrežne stranice">
            <a:extLst>
              <a:ext uri="{FF2B5EF4-FFF2-40B4-BE49-F238E27FC236}">
                <a16:creationId xmlns:a16="http://schemas.microsoft.com/office/drawing/2014/main" id="{48392B05-0697-80D9-10F8-06B418D8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0" y="92921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3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vatska akademska zajednica – Dobrodošli na naše mrežne stranice">
            <a:extLst>
              <a:ext uri="{FF2B5EF4-FFF2-40B4-BE49-F238E27FC236}">
                <a16:creationId xmlns:a16="http://schemas.microsoft.com/office/drawing/2014/main" id="{4F2147C2-E7A5-2176-C0DB-8569C6E5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5" y="92921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C232C10-32A9-9888-93FE-C12D562B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prijava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C88BF5-4C11-75C7-63EE-66EF8DC4D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709" y="2556932"/>
            <a:ext cx="10244830" cy="33189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Obrazac</a:t>
            </a:r>
            <a:r>
              <a:rPr lang="en-US" dirty="0"/>
              <a:t> za </a:t>
            </a:r>
            <a:r>
              <a:rPr lang="en-US" dirty="0" err="1"/>
              <a:t>prijavu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učlanje</a:t>
            </a:r>
            <a:r>
              <a:rPr lang="en-US" dirty="0" err="1">
                <a:solidFill>
                  <a:schemeClr val="tx1"/>
                </a:solidFill>
              </a:rPr>
              <a:t>nje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http://bitly.ws/uNty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Web </a:t>
            </a:r>
            <a:r>
              <a:rPr lang="en-US" dirty="0" err="1">
                <a:solidFill>
                  <a:schemeClr val="tx1"/>
                </a:solidFill>
              </a:rPr>
              <a:t>stranica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  <a:hlinkClick r:id="rId4"/>
              </a:rPr>
              <a:t>https://www.hazregrutacije.com/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</a:rPr>
              <a:t>Službena</a:t>
            </a:r>
            <a:r>
              <a:rPr lang="en-US" dirty="0">
                <a:solidFill>
                  <a:schemeClr val="tx1"/>
                </a:solidFill>
              </a:rPr>
              <a:t> FB </a:t>
            </a:r>
            <a:r>
              <a:rPr lang="en-US" dirty="0" err="1">
                <a:solidFill>
                  <a:schemeClr val="tx1"/>
                </a:solidFill>
              </a:rPr>
              <a:t>stranica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udruge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https://www.facebook.com/hazcroatia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Instagram </a:t>
            </a:r>
            <a:r>
              <a:rPr lang="en-US" dirty="0" err="1">
                <a:solidFill>
                  <a:schemeClr val="tx1"/>
                </a:solidFill>
              </a:rPr>
              <a:t>stranica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udruge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hlinkClick r:id="rId6"/>
              </a:rPr>
              <a:t>https://www.instagram.com/hazcroatia</a:t>
            </a:r>
            <a:endParaRPr lang="en-US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258095-8211-6606-4421-35FB43FD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76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256</Words>
  <Application>Microsoft Office PowerPoint</Application>
  <PresentationFormat>Široki zaslon</PresentationFormat>
  <Paragraphs>22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Calibri</vt:lpstr>
      <vt:lpstr>Garamond</vt:lpstr>
      <vt:lpstr>Garamond (tijelo)</vt:lpstr>
      <vt:lpstr>Times New Roman</vt:lpstr>
      <vt:lpstr>Organski</vt:lpstr>
      <vt:lpstr>Hrvatska akademska zajednica</vt:lpstr>
      <vt:lpstr>PowerPoint prezentacija</vt:lpstr>
      <vt:lpstr>O nama</vt:lpstr>
      <vt:lpstr>Naš rad</vt:lpstr>
      <vt:lpstr>Misija i vizija</vt:lpstr>
      <vt:lpstr>Kontakt i prijava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akademska zajednica</dc:title>
  <dc:creator>Marko Kotarščak</dc:creator>
  <cp:lastModifiedBy>Marko Kotarščak</cp:lastModifiedBy>
  <cp:revision>9</cp:revision>
  <dcterms:created xsi:type="dcterms:W3CDTF">2022-10-12T12:25:41Z</dcterms:created>
  <dcterms:modified xsi:type="dcterms:W3CDTF">2022-10-17T12:47:03Z</dcterms:modified>
</cp:coreProperties>
</file>